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1" r:id="rId3"/>
    <p:sldId id="257" r:id="rId4"/>
    <p:sldId id="270" r:id="rId5"/>
    <p:sldId id="272" r:id="rId6"/>
    <p:sldId id="269" r:id="rId7"/>
    <p:sldId id="273" r:id="rId8"/>
    <p:sldId id="258" r:id="rId9"/>
    <p:sldId id="261" r:id="rId10"/>
    <p:sldId id="262" r:id="rId11"/>
    <p:sldId id="266" r:id="rId12"/>
    <p:sldId id="275" r:id="rId13"/>
    <p:sldId id="279" r:id="rId14"/>
    <p:sldId id="276" r:id="rId15"/>
    <p:sldId id="277" r:id="rId16"/>
    <p:sldId id="278" r:id="rId17"/>
    <p:sldId id="284" r:id="rId18"/>
    <p:sldId id="280" r:id="rId19"/>
    <p:sldId id="267" r:id="rId20"/>
    <p:sldId id="285" r:id="rId21"/>
    <p:sldId id="283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96" autoAdjust="0"/>
  </p:normalViewPr>
  <p:slideViewPr>
    <p:cSldViewPr snapToGrid="0">
      <p:cViewPr varScale="1">
        <p:scale>
          <a:sx n="64" d="100"/>
          <a:sy n="64" d="100"/>
        </p:scale>
        <p:origin x="13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UCLA Health</a:t>
            </a:r>
            <a:r>
              <a:rPr lang="en-US" sz="1800" baseline="0" dirty="0"/>
              <a:t> IT Savings ($M</a:t>
            </a:r>
            <a:r>
              <a:rPr lang="en-US" sz="1800" baseline="0" dirty="0" smtClean="0"/>
              <a:t>) by Fiscal Year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Expense 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Sheet1!$C$7:$C$9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Sheet1!$D$7:$D$9</c:f>
              <c:numCache>
                <c:formatCode>"$"#,##0.00</c:formatCode>
                <c:ptCount val="3"/>
                <c:pt idx="0">
                  <c:v>1.624527263548845</c:v>
                </c:pt>
                <c:pt idx="1">
                  <c:v>2.0026229999999998</c:v>
                </c:pt>
                <c:pt idx="2">
                  <c:v>4.4607489999999999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D-42F7-B732-B02CE4E5CCFD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Capital Savings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Sheet1!$C$7:$C$9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Sheet1!$E$7:$E$9</c:f>
              <c:numCache>
                <c:formatCode>"$"#,##0.00</c:formatCode>
                <c:ptCount val="3"/>
                <c:pt idx="0">
                  <c:v>2.1331500860145396</c:v>
                </c:pt>
                <c:pt idx="1">
                  <c:v>1.706291</c:v>
                </c:pt>
                <c:pt idx="2">
                  <c:v>2.6037659999999998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D-42F7-B732-B02CE4E5CCFD}"/>
            </c:ext>
          </c:extLst>
        </c:ser>
        <c:ser>
          <c:idx val="2"/>
          <c:order val="2"/>
          <c:tx>
            <c:strRef>
              <c:f>Sheet1!$F$6</c:f>
              <c:strCache>
                <c:ptCount val="1"/>
                <c:pt idx="0">
                  <c:v>Expense Avoidance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Sheet1!$C$7:$C$9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Sheet1!$F$7:$F$9</c:f>
              <c:numCache>
                <c:formatCode>"$"#,##0.00</c:formatCode>
                <c:ptCount val="3"/>
                <c:pt idx="0">
                  <c:v>1.0654727364511549</c:v>
                </c:pt>
                <c:pt idx="1">
                  <c:v>1.313453</c:v>
                </c:pt>
                <c:pt idx="2">
                  <c:v>1.367254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D-42F7-B732-B02CE4E5CCFD}"/>
            </c:ext>
          </c:extLst>
        </c:ser>
        <c:ser>
          <c:idx val="3"/>
          <c:order val="3"/>
          <c:tx>
            <c:strRef>
              <c:f>Sheet1!$G$6</c:f>
              <c:strCache>
                <c:ptCount val="1"/>
                <c:pt idx="0">
                  <c:v>Capital Avoidance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Sheet1!$C$7:$C$9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Sheet1!$G$7:$G$9</c:f>
              <c:numCache>
                <c:formatCode>"$"#,##0.00</c:formatCode>
                <c:ptCount val="3"/>
                <c:pt idx="0">
                  <c:v>2.8768499139854598</c:v>
                </c:pt>
                <c:pt idx="1">
                  <c:v>2.3011710000000001</c:v>
                </c:pt>
                <c:pt idx="2">
                  <c:v>1.490224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D-42F7-B732-B02CE4E5C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8275232"/>
        <c:axId val="2058271424"/>
      </c:barChart>
      <c:catAx>
        <c:axId val="20582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71424"/>
        <c:crosses val="autoZero"/>
        <c:auto val="1"/>
        <c:lblAlgn val="ctr"/>
        <c:lblOffset val="100"/>
        <c:noMultiLvlLbl val="0"/>
      </c:catAx>
      <c:valAx>
        <c:axId val="20582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75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ECF37-14A0-4831-9D69-3BE0B528F79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263D-5C4F-4EB9-81B2-1B7A30D4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263D-5C4F-4EB9-81B2-1B7A30D40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263D-5C4F-4EB9-81B2-1B7A30D40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8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263D-5C4F-4EB9-81B2-1B7A30D40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7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263D-5C4F-4EB9-81B2-1B7A30D400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6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3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7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UCLA Health 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0" dirty="0" smtClean="0"/>
              <a:t>A Strategic Approach to IT Savings at UCLA Health</a:t>
            </a:r>
            <a:endParaRPr lang="en-US" sz="4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8"/>
            <a:ext cx="7120467" cy="1655762"/>
          </a:xfrm>
        </p:spPr>
        <p:txBody>
          <a:bodyPr/>
          <a:lstStyle/>
          <a:p>
            <a:pPr algn="l">
              <a:tabLst>
                <a:tab pos="1371600" algn="l"/>
              </a:tabLst>
            </a:pPr>
            <a:r>
              <a:rPr lang="en-US" dirty="0"/>
              <a:t>	</a:t>
            </a:r>
            <a:r>
              <a:rPr lang="en-US" dirty="0" smtClean="0"/>
              <a:t>Michael </a:t>
            </a:r>
            <a:r>
              <a:rPr lang="en-US" dirty="0" err="1" smtClean="0"/>
              <a:t>Pfeffer</a:t>
            </a:r>
            <a:r>
              <a:rPr lang="en-US" dirty="0" smtClean="0"/>
              <a:t>, MD, CIO, UCLA Health</a:t>
            </a:r>
          </a:p>
          <a:p>
            <a:pPr algn="l">
              <a:tabLst>
                <a:tab pos="1371600" algn="l"/>
              </a:tabLst>
            </a:pPr>
            <a:r>
              <a:rPr lang="en-US" dirty="0" smtClean="0"/>
              <a:t>	Hal Bookbinder, Dir, IT Strategic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management </a:t>
            </a:r>
            <a:r>
              <a:rPr lang="en-US" dirty="0"/>
              <a:t>in IT Strategic </a:t>
            </a:r>
            <a:r>
              <a:rPr lang="en-US" dirty="0" smtClean="0"/>
              <a:t>Plan.</a:t>
            </a:r>
            <a:endParaRPr lang="en-US" dirty="0"/>
          </a:p>
          <a:p>
            <a:r>
              <a:rPr lang="en-US" dirty="0" smtClean="0"/>
              <a:t>Line </a:t>
            </a:r>
            <a:r>
              <a:rPr lang="en-US" dirty="0"/>
              <a:t>management </a:t>
            </a:r>
            <a:r>
              <a:rPr lang="en-US" dirty="0" smtClean="0"/>
              <a:t>ownership.</a:t>
            </a:r>
            <a:endParaRPr lang="en-US" dirty="0"/>
          </a:p>
          <a:p>
            <a:r>
              <a:rPr lang="en-US" dirty="0" smtClean="0"/>
              <a:t>Train management in negotiation.</a:t>
            </a:r>
            <a:endParaRPr lang="en-US" dirty="0"/>
          </a:p>
          <a:p>
            <a:r>
              <a:rPr lang="en-US" dirty="0" smtClean="0"/>
              <a:t>Track, encourage </a:t>
            </a:r>
            <a:r>
              <a:rPr lang="en-US" dirty="0"/>
              <a:t>&amp; </a:t>
            </a:r>
            <a:r>
              <a:rPr lang="en-US" dirty="0" smtClean="0"/>
              <a:t>recognize.</a:t>
            </a:r>
            <a:endParaRPr lang="en-US" dirty="0"/>
          </a:p>
          <a:p>
            <a:r>
              <a:rPr lang="en-US" dirty="0"/>
              <a:t>Finance team as </a:t>
            </a:r>
            <a:r>
              <a:rPr lang="en-US" dirty="0" smtClean="0"/>
              <a:t>expert advisors.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Strategic Plan 2017-2022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812181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 world class services &amp;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systems.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 resiliency of IT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the best health IT department to work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Innovative delivery of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Innovative delivery of education and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Decrease unit cost of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lvl="2" indent="0">
              <a:buNone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Goals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Strategies and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Metrics for each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4871" y="4583575"/>
            <a:ext cx="3923818" cy="451412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Expectations and</a:t>
            </a:r>
            <a:br>
              <a:rPr lang="en-US" dirty="0" smtClean="0"/>
            </a:br>
            <a:r>
              <a:rPr lang="en-US" dirty="0" smtClean="0"/>
              <a:t>Providing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3" y="1793040"/>
            <a:ext cx="3088553" cy="23887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77844"/>
            <a:ext cx="3088553" cy="23847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83" y="3064993"/>
            <a:ext cx="3088553" cy="23794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177" y="3720761"/>
            <a:ext cx="3126625" cy="241082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901" y="1915452"/>
            <a:ext cx="3158298" cy="243732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74" y="2488712"/>
            <a:ext cx="3181995" cy="24601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495" y="3079252"/>
            <a:ext cx="3322076" cy="25643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961" y="3668785"/>
            <a:ext cx="3214027" cy="247696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521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Negotiation Skills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material/tools</a:t>
            </a:r>
          </a:p>
          <a:p>
            <a:pPr lvl="1"/>
            <a:r>
              <a:rPr lang="en-US" dirty="0" smtClean="0"/>
              <a:t>Vendor year-end schedules.</a:t>
            </a:r>
          </a:p>
          <a:p>
            <a:pPr lvl="1"/>
            <a:r>
              <a:rPr lang="en-US" dirty="0"/>
              <a:t>Negotiation </a:t>
            </a:r>
            <a:r>
              <a:rPr lang="en-US" dirty="0" smtClean="0"/>
              <a:t>checklist.</a:t>
            </a:r>
          </a:p>
          <a:p>
            <a:pPr lvl="1"/>
            <a:r>
              <a:rPr lang="en-US" dirty="0" smtClean="0"/>
              <a:t>Excel financial tools to assess &amp; compare offers.</a:t>
            </a:r>
          </a:p>
          <a:p>
            <a:pPr lvl="1"/>
            <a:r>
              <a:rPr lang="en-US" dirty="0" smtClean="0"/>
              <a:t>Required vendor offer format.</a:t>
            </a:r>
          </a:p>
          <a:p>
            <a:pPr lvl="1"/>
            <a:r>
              <a:rPr lang="en-US" dirty="0" smtClean="0"/>
              <a:t>Major negotiation timeline &amp; responsibilities. *</a:t>
            </a:r>
          </a:p>
          <a:p>
            <a:r>
              <a:rPr lang="en-US" dirty="0" smtClean="0"/>
              <a:t>Manager/director full-day offsite</a:t>
            </a:r>
          </a:p>
          <a:p>
            <a:pPr lvl="1"/>
            <a:r>
              <a:rPr lang="en-US" dirty="0" smtClean="0"/>
              <a:t>Half-day spent refreshing the strategic plan.</a:t>
            </a:r>
          </a:p>
          <a:p>
            <a:pPr lvl="1"/>
            <a:r>
              <a:rPr lang="en-US" dirty="0" smtClean="0"/>
              <a:t>Half-day spent in negotiations workshop.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5807631"/>
            <a:ext cx="24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Under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Reporting</a:t>
            </a:r>
            <a:br>
              <a:rPr lang="en-US" dirty="0" smtClean="0"/>
            </a:br>
            <a:r>
              <a:rPr lang="en-US" dirty="0" smtClean="0"/>
              <a:t>Phase 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IT Savings Tracker.</a:t>
            </a:r>
          </a:p>
          <a:p>
            <a:r>
              <a:rPr lang="en-US" dirty="0" smtClean="0"/>
              <a:t>Directors or designees update it.</a:t>
            </a:r>
          </a:p>
          <a:p>
            <a:r>
              <a:rPr lang="en-US" dirty="0" smtClean="0"/>
              <a:t>IT leaders discuss results monthly.</a:t>
            </a:r>
          </a:p>
          <a:p>
            <a:r>
              <a:rPr lang="en-US" dirty="0" smtClean="0"/>
              <a:t>Shared quarterly with full IT staff.</a:t>
            </a:r>
          </a:p>
          <a:p>
            <a:endParaRPr lang="en-US" sz="2000" dirty="0" smtClean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Terms </a:t>
            </a:r>
            <a:r>
              <a:rPr lang="en-US" sz="2400" dirty="0"/>
              <a:t>defined, rules in </a:t>
            </a:r>
            <a:r>
              <a:rPr lang="en-US" sz="2400" dirty="0" smtClean="0"/>
              <a:t>place.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/>
              <a:t>Standardized capture &amp; </a:t>
            </a:r>
            <a:r>
              <a:rPr lang="en-US" sz="2400" dirty="0" smtClean="0"/>
              <a:t>display.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/>
              <a:t>Responsibilities made </a:t>
            </a:r>
            <a:r>
              <a:rPr lang="en-US" sz="2400" dirty="0" smtClean="0"/>
              <a:t>clear.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Visibility.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Reporting</a:t>
            </a:r>
            <a:br>
              <a:rPr lang="en-US" dirty="0" smtClean="0"/>
            </a:br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Included all large spends in IT Savings Tracker.</a:t>
            </a:r>
          </a:p>
          <a:p>
            <a:r>
              <a:rPr lang="en-US" dirty="0" smtClean="0"/>
              <a:t>Directors enter related savings or no savings.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Can also enter savings not related to spends.</a:t>
            </a:r>
          </a:p>
          <a:p>
            <a:r>
              <a:rPr lang="en-US" dirty="0" smtClean="0"/>
              <a:t>Immediate graphical updates included.</a:t>
            </a:r>
          </a:p>
          <a:p>
            <a:endParaRPr lang="en-US" sz="20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Increased consciousness of spend &amp; savings.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Subtle encouragement to deliver savings.</a:t>
            </a:r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More likely savings would not be overlooked.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+"/>
            </a:pPr>
            <a:r>
              <a:rPr lang="en-US" sz="2400" dirty="0" smtClean="0"/>
              <a:t>Ability to clearly tie back savings to budget/plan. 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Savings Tracker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728488" y="3282221"/>
            <a:ext cx="1192193" cy="6366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Scripted Update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95177" y="3837436"/>
            <a:ext cx="1375460" cy="135415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Expense Tracker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516778" y="2911246"/>
            <a:ext cx="1375460" cy="135415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Savings Tracker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95177" y="2128208"/>
            <a:ext cx="1375460" cy="135415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Capital Tracker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5" idx="5"/>
          </p:cNvCxnSpPr>
          <p:nvPr/>
        </p:nvCxnSpPr>
        <p:spPr>
          <a:xfrm>
            <a:off x="2169206" y="3284055"/>
            <a:ext cx="559282" cy="10079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7"/>
          </p:cNvCxnSpPr>
          <p:nvPr/>
        </p:nvCxnSpPr>
        <p:spPr>
          <a:xfrm flipV="1">
            <a:off x="2169206" y="3843873"/>
            <a:ext cx="559282" cy="19187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9" idx="1"/>
            <a:endCxn id="34" idx="7"/>
          </p:cNvCxnSpPr>
          <p:nvPr/>
        </p:nvCxnSpPr>
        <p:spPr>
          <a:xfrm flipH="1">
            <a:off x="5690807" y="2327115"/>
            <a:ext cx="1759136" cy="78244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77529" y="2684028"/>
            <a:ext cx="1572414" cy="71856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20260253">
            <a:off x="6040665" y="2693495"/>
            <a:ext cx="13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List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30" idx="3"/>
            <a:endCxn id="34" idx="2"/>
          </p:cNvCxnSpPr>
          <p:nvPr/>
        </p:nvCxnSpPr>
        <p:spPr>
          <a:xfrm flipV="1">
            <a:off x="3920681" y="3588326"/>
            <a:ext cx="596097" cy="12199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8" y="4702042"/>
            <a:ext cx="2622039" cy="1694406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5330474" y="4307220"/>
            <a:ext cx="353759" cy="39167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589" y="2420793"/>
            <a:ext cx="760735" cy="63901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622263" y="4151346"/>
            <a:ext cx="2053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Pulls all new spend &gt; $50K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Freezes entries since last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Clears the input form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386035" y="3139929"/>
            <a:ext cx="147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Directors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705" y="1645413"/>
            <a:ext cx="937598" cy="731971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7449943" y="1516284"/>
            <a:ext cx="1079668" cy="1621661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20260253">
            <a:off x="6040665" y="2693496"/>
            <a:ext cx="13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List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20133368">
            <a:off x="5579911" y="2385180"/>
            <a:ext cx="188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&amp; Update</a:t>
            </a:r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589" y="2420794"/>
            <a:ext cx="760735" cy="639017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5877529" y="3837436"/>
            <a:ext cx="1758481" cy="160766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86805">
            <a:off x="5884890" y="3601646"/>
            <a:ext cx="163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Review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010" y="3682647"/>
            <a:ext cx="750954" cy="6311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58344" y="4290895"/>
            <a:ext cx="119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57" grpId="0"/>
      <p:bldP spid="69" grpId="0"/>
      <p:bldP spid="70" grpId="0"/>
      <p:bldP spid="79" grpId="0" animBg="1"/>
      <p:bldP spid="82" grpId="0"/>
      <p:bldP spid="83" grpId="0"/>
      <p:bldP spid="4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3" y="1490686"/>
            <a:ext cx="4258075" cy="305112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21" y="3505226"/>
            <a:ext cx="2601303" cy="288722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84" y="1626302"/>
            <a:ext cx="3709617" cy="239721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48" y="3991327"/>
            <a:ext cx="3512708" cy="239721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73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“Savings” indicates item was budgeted.</a:t>
            </a:r>
          </a:p>
          <a:p>
            <a:r>
              <a:rPr lang="en-US" dirty="0" smtClean="0"/>
              <a:t>“Avoidance” indicates it was unplanned.</a:t>
            </a:r>
          </a:p>
          <a:p>
            <a:r>
              <a:rPr lang="en-US" dirty="0" smtClean="0"/>
              <a:t>Savings must be result from our </a:t>
            </a:r>
            <a:r>
              <a:rPr lang="en-US" dirty="0"/>
              <a:t>actions.</a:t>
            </a:r>
          </a:p>
          <a:p>
            <a:r>
              <a:rPr lang="en-US" dirty="0" smtClean="0"/>
              <a:t>Only count savings beyond normal discounts.</a:t>
            </a:r>
          </a:p>
          <a:p>
            <a:r>
              <a:rPr lang="en-US" dirty="0" smtClean="0"/>
              <a:t>Savings are amortized over service period.</a:t>
            </a:r>
          </a:p>
          <a:p>
            <a:r>
              <a:rPr lang="en-US" dirty="0" smtClean="0"/>
              <a:t>User and IT savings are tracked separately.</a:t>
            </a:r>
          </a:p>
          <a:p>
            <a:r>
              <a:rPr lang="en-US" dirty="0" smtClean="0"/>
              <a:t>All savings are categorized by method.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fld id="{01001938-1AC2-418F-B801-783603F432C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01972"/>
              </p:ext>
            </p:extLst>
          </p:nvPr>
        </p:nvGraphicFramePr>
        <p:xfrm>
          <a:off x="628650" y="1690689"/>
          <a:ext cx="5717893" cy="439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621286" y="3162182"/>
            <a:ext cx="233249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$25 million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savings &amp;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avoidance</a:t>
            </a: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 3 years!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Health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$4.1B, 4 hospitals, &gt;170 clinic locations, 24,124 FTE.</a:t>
            </a:r>
          </a:p>
          <a:p>
            <a:r>
              <a:rPr lang="en-US" sz="2400" dirty="0" smtClean="0"/>
              <a:t>IT: $200M Capital &amp; Expense, 691 FTE.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cwoznicki.files.wordpress.com/2014/01/ucla-aerial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2" y="2809834"/>
            <a:ext cx="4638675" cy="299085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976686" y="3629095"/>
            <a:ext cx="1782631" cy="552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080" y="2843210"/>
            <a:ext cx="1921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Ronald Reagan UCLA Medical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70166" y="2982764"/>
            <a:ext cx="211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Geffen School of Medicine at UCLA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05377" y="3362877"/>
            <a:ext cx="1375248" cy="844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ucla santa monica hospi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7" y="5736932"/>
            <a:ext cx="960698" cy="5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28987" y="5790630"/>
            <a:ext cx="258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 Medical</a:t>
            </a:r>
          </a:p>
          <a:p>
            <a:r>
              <a:rPr lang="en-US" dirty="0" smtClean="0"/>
              <a:t>Center Santa Monica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730" y="3707351"/>
            <a:ext cx="1727134" cy="228739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7418273" y="4737273"/>
            <a:ext cx="866899" cy="5269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rgbClr val="FFD10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382" y="3740753"/>
            <a:ext cx="1921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Resnick Neuropsychiatric Hospital at </a:t>
            </a:r>
            <a:r>
              <a:rPr lang="en-US" dirty="0" smtClean="0"/>
              <a:t>UCLA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1065" y="4724416"/>
            <a:ext cx="171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 Mattel </a:t>
            </a:r>
            <a:r>
              <a:rPr lang="en-US" dirty="0"/>
              <a:t>Children's Hospital </a:t>
            </a:r>
          </a:p>
        </p:txBody>
      </p:sp>
      <p:cxnSp>
        <p:nvCxnSpPr>
          <p:cNvPr id="23" name="Straight Arrow Connector 22"/>
          <p:cNvCxnSpPr>
            <a:stCxn id="41" idx="1"/>
          </p:cNvCxnSpPr>
          <p:nvPr/>
        </p:nvCxnSpPr>
        <p:spPr>
          <a:xfrm flipH="1" flipV="1">
            <a:off x="3837266" y="4831976"/>
            <a:ext cx="1332727" cy="1281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22658" y="4345885"/>
            <a:ext cx="927709" cy="2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485519" y="4453692"/>
            <a:ext cx="1273798" cy="507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69993" y="5790630"/>
            <a:ext cx="192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UCLA Medical Plaza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2" idx="1"/>
            <a:endCxn id="1028" idx="3"/>
          </p:cNvCxnSpPr>
          <p:nvPr/>
        </p:nvCxnSpPr>
        <p:spPr>
          <a:xfrm flipH="1" flipV="1">
            <a:off x="1235625" y="5987114"/>
            <a:ext cx="393362" cy="126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3330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5942" y="411053"/>
            <a:ext cx="69327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Strategic Approach to IT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Savings:</a:t>
            </a: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Technology Leaders as Business Leaders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99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Optional slide if asked how savings calculated.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1938-1AC2-418F-B801-783603F432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Calculation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$1M FY20 budget for XYZ software. Have been renewing annually.</a:t>
            </a:r>
          </a:p>
          <a:p>
            <a:r>
              <a:rPr lang="en-US" sz="2400" dirty="0" smtClean="0"/>
              <a:t>Rack price turns out to be $1.2M, or $960K with standard 20% educational discount.</a:t>
            </a:r>
          </a:p>
          <a:p>
            <a:r>
              <a:rPr lang="en-US" sz="2400" dirty="0" smtClean="0"/>
              <a:t>3-year renewal for $2.088M ($696K/year, 42% discount). Includes $100K “free” consulting/year (not budgeted).</a:t>
            </a:r>
          </a:p>
          <a:p>
            <a:r>
              <a:rPr lang="en-US" sz="2400" dirty="0" smtClean="0"/>
              <a:t>Savings calculation:</a:t>
            </a:r>
          </a:p>
          <a:p>
            <a:pPr lvl="1"/>
            <a:r>
              <a:rPr lang="en-US" sz="2000" dirty="0" smtClean="0"/>
              <a:t>Spend with 20% educational discount 	$960K</a:t>
            </a:r>
          </a:p>
          <a:p>
            <a:pPr lvl="1"/>
            <a:r>
              <a:rPr lang="en-US" sz="2000" dirty="0" smtClean="0"/>
              <a:t>Actual spend with 42% discount 		</a:t>
            </a:r>
            <a:r>
              <a:rPr lang="en-US" sz="2000" u="sng" dirty="0" smtClean="0"/>
              <a:t>$696K</a:t>
            </a:r>
          </a:p>
          <a:p>
            <a:pPr lvl="1"/>
            <a:r>
              <a:rPr lang="en-US" sz="2000" dirty="0" smtClean="0"/>
              <a:t>Expense Savings 				$264K</a:t>
            </a:r>
          </a:p>
          <a:p>
            <a:pPr lvl="1"/>
            <a:r>
              <a:rPr lang="en-US" sz="2000" dirty="0" smtClean="0"/>
              <a:t>Expense Avoidance 			</a:t>
            </a:r>
            <a:r>
              <a:rPr lang="en-US" sz="2000" u="sng" dirty="0" smtClean="0"/>
              <a:t>$100K</a:t>
            </a:r>
          </a:p>
          <a:p>
            <a:pPr lvl="1"/>
            <a:r>
              <a:rPr lang="en-US" sz="2000" dirty="0" smtClean="0"/>
              <a:t>Total Expense Savings &amp; Avoidance		</a:t>
            </a:r>
            <a:r>
              <a:rPr lang="en-US" sz="2000" u="dbl" dirty="0" smtClean="0"/>
              <a:t>$364K</a:t>
            </a:r>
            <a:r>
              <a:rPr lang="en-US" sz="2000" dirty="0" smtClean="0"/>
              <a:t>	</a:t>
            </a:r>
          </a:p>
          <a:p>
            <a:r>
              <a:rPr lang="en-US" sz="2400" dirty="0" smtClean="0"/>
              <a:t>Record additional savings, not </a:t>
            </a:r>
            <a:r>
              <a:rPr lang="en-US" sz="2400" smtClean="0"/>
              <a:t>cash flow, </a:t>
            </a:r>
            <a:r>
              <a:rPr lang="en-US" sz="2400" dirty="0" smtClean="0"/>
              <a:t>not budget.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IT like a business</a:t>
            </a:r>
          </a:p>
          <a:p>
            <a:pPr lvl="1"/>
            <a:r>
              <a:rPr lang="en-US" dirty="0" smtClean="0"/>
              <a:t>Deliver meaningful non-staff savings with no negative impact on product or service delivery.</a:t>
            </a:r>
          </a:p>
          <a:p>
            <a:pPr lvl="1"/>
            <a:r>
              <a:rPr lang="en-US" dirty="0" smtClean="0"/>
              <a:t>Focus on the “value of IT” while managing to a stable or reduced “unit cost of IT”.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UC Tech - </a:t>
            </a:r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37" y="3930749"/>
            <a:ext cx="3172838" cy="18526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225" y="4431043"/>
            <a:ext cx="2746193" cy="18808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01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4" y="884187"/>
            <a:ext cx="8375132" cy="48902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dirty="0"/>
              <a:t>UC Tech - </a:t>
            </a:r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63067" y="4921623"/>
            <a:ext cx="1452283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550" b="1" dirty="0" smtClean="0">
                <a:solidFill>
                  <a:schemeClr val="bg2">
                    <a:lumMod val="50000"/>
                  </a:schemeClr>
                </a:solidFill>
              </a:rPr>
              <a:t>FY19 Prelim.</a:t>
            </a:r>
            <a:endParaRPr lang="en-US" sz="155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1" y="944280"/>
            <a:ext cx="7344337" cy="50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leaders must deliver both </a:t>
            </a:r>
            <a:r>
              <a:rPr lang="en-US" dirty="0" smtClean="0"/>
              <a:t>technology </a:t>
            </a:r>
            <a:br>
              <a:rPr lang="en-US" dirty="0" smtClean="0"/>
            </a:br>
            <a:r>
              <a:rPr lang="en-US" u="sng" dirty="0" smtClean="0"/>
              <a:t>and</a:t>
            </a:r>
            <a:r>
              <a:rPr lang="en-US" dirty="0" smtClean="0"/>
              <a:t> business excellence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UC Tech - </a:t>
            </a:r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960117"/>
            <a:ext cx="4258075" cy="30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1008"/>
            <a:ext cx="7996383" cy="57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Rely on core financial team to drive savings</a:t>
            </a:r>
          </a:p>
          <a:p>
            <a:pPr lvl="1"/>
            <a:r>
              <a:rPr lang="en-US" dirty="0" smtClean="0"/>
              <a:t>Generate savings through tight control/review.</a:t>
            </a:r>
          </a:p>
          <a:p>
            <a:pPr lvl="1"/>
            <a:r>
              <a:rPr lang="en-US" dirty="0" smtClean="0"/>
              <a:t>Core team provides tools, training and disciplines.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UC Tech - </a:t>
            </a:r>
            <a:r>
              <a:rPr lang="en-US" dirty="0" smtClean="0"/>
              <a:t>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81449" y="3680958"/>
            <a:ext cx="989610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Acquisitions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07204" y="4335286"/>
            <a:ext cx="96427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Renewals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01859" y="4389438"/>
            <a:ext cx="96427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Negotiation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989" y="3831519"/>
            <a:ext cx="96427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Financial Evaluations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17545" y="5059277"/>
            <a:ext cx="96427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RFP / RFI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4654" y="5059277"/>
            <a:ext cx="96427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Vendor Analysis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90384" y="4311743"/>
            <a:ext cx="1321586" cy="490451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Finance / Vendor Mgmt Team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396538" y="3374967"/>
            <a:ext cx="3616036" cy="2676698"/>
          </a:xfrm>
          <a:prstGeom prst="cloudCallout">
            <a:avLst>
              <a:gd name="adj1" fmla="val -33862"/>
              <a:gd name="adj2" fmla="val 10282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5012574" y="4400623"/>
            <a:ext cx="1155469" cy="312693"/>
          </a:xfrm>
          <a:prstGeom prst="left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99" y="6136663"/>
            <a:ext cx="819048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this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</a:t>
            </a:r>
            <a:r>
              <a:rPr lang="en-US" dirty="0" smtClean="0"/>
              <a:t>expertise.</a:t>
            </a:r>
            <a:endParaRPr lang="en-US" dirty="0"/>
          </a:p>
          <a:p>
            <a:r>
              <a:rPr lang="en-US" dirty="0" smtClean="0"/>
              <a:t>Ownership.</a:t>
            </a:r>
            <a:endParaRPr lang="en-US" dirty="0"/>
          </a:p>
          <a:p>
            <a:r>
              <a:rPr lang="en-US" dirty="0" smtClean="0"/>
              <a:t>Bottlenecks.</a:t>
            </a:r>
            <a:endParaRPr lang="en-US" dirty="0"/>
          </a:p>
          <a:p>
            <a:r>
              <a:rPr lang="en-US" dirty="0"/>
              <a:t>Lead </a:t>
            </a:r>
            <a:r>
              <a:rPr lang="en-US" dirty="0" smtClean="0"/>
              <a:t>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UC Tech - 7/16/2019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UCLA Health 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#</a:t>
            </a:r>
            <a:fld id="{01001938-1AC2-418F-B801-783603F432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D100"/>
      </a:dk1>
      <a:lt1>
        <a:srgbClr val="2774A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823</Words>
  <Application>Microsoft Office PowerPoint</Application>
  <PresentationFormat>On-screen Show (4:3)</PresentationFormat>
  <Paragraphs>199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 Strategic Approach to IT Savings at UCLA Health</vt:lpstr>
      <vt:lpstr>UCLA Health IT</vt:lpstr>
      <vt:lpstr>Challenge #1</vt:lpstr>
      <vt:lpstr>PowerPoint Presentation</vt:lpstr>
      <vt:lpstr>PowerPoint Presentation</vt:lpstr>
      <vt:lpstr>Challenge #2</vt:lpstr>
      <vt:lpstr>PowerPoint Presentation</vt:lpstr>
      <vt:lpstr>Traditional Approach</vt:lpstr>
      <vt:lpstr>Problems with this approach</vt:lpstr>
      <vt:lpstr>Strategic approach</vt:lpstr>
      <vt:lpstr>IT Strategic Plan 2017-2022</vt:lpstr>
      <vt:lpstr>Setting Expectations and Providing Training</vt:lpstr>
      <vt:lpstr>Enhancing Negotiation Skills</vt:lpstr>
      <vt:lpstr>Tracking and Reporting Phase I</vt:lpstr>
      <vt:lpstr>Tracking and Reporting Phase II</vt:lpstr>
      <vt:lpstr>IT Savings Tracker Process</vt:lpstr>
      <vt:lpstr>Visualizations</vt:lpstr>
      <vt:lpstr>Guidelines</vt:lpstr>
      <vt:lpstr>Results</vt:lpstr>
      <vt:lpstr>PowerPoint Presentation</vt:lpstr>
      <vt:lpstr>Optional slide if asked how savings calculated.   </vt:lpstr>
      <vt:lpstr>Savings Calculation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Strategic Approach to ISavings at UCLA Health</dc:title>
  <dc:creator>Hal Bookbinder</dc:creator>
  <cp:lastModifiedBy>Bookbinder, Hal</cp:lastModifiedBy>
  <cp:revision>90</cp:revision>
  <dcterms:created xsi:type="dcterms:W3CDTF">2019-06-03T01:54:48Z</dcterms:created>
  <dcterms:modified xsi:type="dcterms:W3CDTF">2019-07-16T05:44:18Z</dcterms:modified>
</cp:coreProperties>
</file>